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9" r:id="rId2"/>
    <p:sldId id="437" r:id="rId3"/>
    <p:sldId id="446" r:id="rId4"/>
    <p:sldId id="447" r:id="rId5"/>
    <p:sldId id="459" r:id="rId6"/>
    <p:sldId id="460" r:id="rId7"/>
    <p:sldId id="462" r:id="rId8"/>
    <p:sldId id="449" r:id="rId9"/>
    <p:sldId id="450" r:id="rId10"/>
    <p:sldId id="452" r:id="rId11"/>
    <p:sldId id="461" r:id="rId12"/>
    <p:sldId id="453" r:id="rId13"/>
    <p:sldId id="463" r:id="rId14"/>
    <p:sldId id="458" r:id="rId15"/>
  </p:sldIdLst>
  <p:sldSz cx="9144000" cy="5143500" type="screen16x9"/>
  <p:notesSz cx="6858000" cy="9144000"/>
  <p:custShowLst>
    <p:custShow name="Presentazione personalizzata 1" id="0">
      <p:sldLst>
        <p:sld r:id="rId2"/>
      </p:sldLst>
    </p:custShow>
  </p:custShowLst>
  <p:defaultTextStyle>
    <a:lvl1pPr>
      <a:defRPr sz="1800">
        <a:latin typeface="Courier New"/>
        <a:ea typeface="Courier New"/>
        <a:cs typeface="Courier New"/>
        <a:sym typeface="Courier New"/>
      </a:defRPr>
    </a:lvl1pPr>
    <a:lvl2pPr indent="171450">
      <a:defRPr sz="1800">
        <a:latin typeface="Courier New"/>
        <a:ea typeface="Courier New"/>
        <a:cs typeface="Courier New"/>
        <a:sym typeface="Courier New"/>
      </a:defRPr>
    </a:lvl2pPr>
    <a:lvl3pPr indent="342900">
      <a:defRPr sz="1800">
        <a:latin typeface="Courier New"/>
        <a:ea typeface="Courier New"/>
        <a:cs typeface="Courier New"/>
        <a:sym typeface="Courier New"/>
      </a:defRPr>
    </a:lvl3pPr>
    <a:lvl4pPr indent="514350">
      <a:defRPr sz="1800">
        <a:latin typeface="Courier New"/>
        <a:ea typeface="Courier New"/>
        <a:cs typeface="Courier New"/>
        <a:sym typeface="Courier New"/>
      </a:defRPr>
    </a:lvl4pPr>
    <a:lvl5pPr indent="685800">
      <a:defRPr sz="1800">
        <a:latin typeface="Courier New"/>
        <a:ea typeface="Courier New"/>
        <a:cs typeface="Courier New"/>
        <a:sym typeface="Courier New"/>
      </a:defRPr>
    </a:lvl5pPr>
    <a:lvl6pPr>
      <a:defRPr sz="1800">
        <a:latin typeface="Courier New"/>
        <a:ea typeface="Courier New"/>
        <a:cs typeface="Courier New"/>
        <a:sym typeface="Courier New"/>
      </a:defRPr>
    </a:lvl6pPr>
    <a:lvl7pPr>
      <a:defRPr sz="1800">
        <a:latin typeface="Courier New"/>
        <a:ea typeface="Courier New"/>
        <a:cs typeface="Courier New"/>
        <a:sym typeface="Courier New"/>
      </a:defRPr>
    </a:lvl7pPr>
    <a:lvl8pPr>
      <a:defRPr sz="1800">
        <a:latin typeface="Courier New"/>
        <a:ea typeface="Courier New"/>
        <a:cs typeface="Courier New"/>
        <a:sym typeface="Courier New"/>
      </a:defRPr>
    </a:lvl8pPr>
    <a:lvl9pPr>
      <a:defRPr sz="1800">
        <a:latin typeface="Courier New"/>
        <a:ea typeface="Courier New"/>
        <a:cs typeface="Courier New"/>
        <a:sym typeface="Courier New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75">
          <p15:clr>
            <a:srgbClr val="A4A3A4"/>
          </p15:clr>
        </p15:guide>
        <p15:guide id="4" pos="3165">
          <p15:clr>
            <a:srgbClr val="A4A3A4"/>
          </p15:clr>
        </p15:guide>
        <p15:guide id="5" orient="horz" pos="1991">
          <p15:clr>
            <a:srgbClr val="A4A3A4"/>
          </p15:clr>
        </p15:guide>
        <p15:guide id="6" pos="124">
          <p15:clr>
            <a:srgbClr val="A4A3A4"/>
          </p15:clr>
        </p15:guide>
        <p15:guide id="7" orient="horz" pos="237">
          <p15:clr>
            <a:srgbClr val="A4A3A4"/>
          </p15:clr>
        </p15:guide>
        <p15:guide id="8" pos="5608">
          <p15:clr>
            <a:srgbClr val="A4A3A4"/>
          </p15:clr>
        </p15:guide>
        <p15:guide id="9" orient="horz" pos="3179">
          <p15:clr>
            <a:srgbClr val="A4A3A4"/>
          </p15:clr>
        </p15:guide>
        <p15:guide id="10" pos="9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F9"/>
    <a:srgbClr val="11E4E9"/>
    <a:srgbClr val="F6000A"/>
    <a:srgbClr val="080A09"/>
    <a:srgbClr val="4085A4"/>
    <a:srgbClr val="375599"/>
    <a:srgbClr val="27896F"/>
    <a:srgbClr val="F3D360"/>
    <a:srgbClr val="FFFF00"/>
    <a:srgbClr val="889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urier New"/>
          <a:ea typeface="Courier New"/>
          <a:cs typeface="Courier Ne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3" autoAdjust="0"/>
    <p:restoredTop sz="91176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144" y="264"/>
      </p:cViewPr>
      <p:guideLst>
        <p:guide orient="horz" pos="1620"/>
        <p:guide pos="2880"/>
        <p:guide orient="horz" pos="775"/>
        <p:guide pos="3165"/>
        <p:guide orient="horz" pos="1991"/>
        <p:guide pos="124"/>
        <p:guide orient="horz" pos="237"/>
        <p:guide pos="5608"/>
        <p:guide orient="horz" pos="3179"/>
        <p:guide pos="9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2" d="100"/>
          <a:sy n="62" d="100"/>
        </p:scale>
        <p:origin x="-361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9F95-1493-564D-877D-ABB0FFFA1BC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5C4F0-BD16-2645-90F4-D8AE0B46C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514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3823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1pPr>
    <a:lvl2pPr indent="8572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2pPr>
    <a:lvl3pPr indent="17145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3pPr>
    <a:lvl4pPr indent="25717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4pPr>
    <a:lvl5pPr indent="34290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5pPr>
    <a:lvl6pPr indent="42862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6pPr>
    <a:lvl7pPr indent="51435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7pPr>
    <a:lvl8pPr indent="600075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8pPr>
    <a:lvl9pPr indent="685800" defTabSz="171450">
      <a:lnSpc>
        <a:spcPct val="117999"/>
      </a:lnSpc>
      <a:defRPr sz="17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760867" y="4775315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999513" y="4485544"/>
            <a:ext cx="4763" cy="612184"/>
          </a:xfrm>
          <a:prstGeom prst="line">
            <a:avLst/>
          </a:prstGeom>
          <a:ln w="12700">
            <a:solidFill>
              <a:srgbClr val="808080"/>
            </a:solidFill>
            <a:round/>
          </a:ln>
          <a:effectLst>
            <a:outerShdw blurRad="25400" dist="381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 rot="16200000">
            <a:off x="8511997" y="2934556"/>
            <a:ext cx="917972" cy="192360"/>
          </a:xfrm>
          <a:prstGeom prst="rect">
            <a:avLst/>
          </a:prstGeom>
          <a:ln w="25400">
            <a:miter lim="400000"/>
          </a:ln>
        </p:spPr>
        <p:txBody>
          <a:bodyPr lIns="34290" tIns="34290" rIns="34290" bIns="34290">
            <a:spAutoFit/>
          </a:bodyPr>
          <a:lstStyle>
            <a:lvl1pPr algn="ctr" defTabSz="171450">
              <a:defRPr sz="800">
                <a:solidFill>
                  <a:srgbClr val="4D4D4D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  <p:sp>
        <p:nvSpPr>
          <p:cNvPr id="7" name="Rectangle 2"/>
          <p:cNvSpPr txBox="1">
            <a:spLocks/>
          </p:cNvSpPr>
          <p:nvPr userDrawn="1"/>
        </p:nvSpPr>
        <p:spPr>
          <a:xfrm>
            <a:off x="645203" y="4632856"/>
            <a:ext cx="8229600" cy="4191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17145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34290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51435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685800">
              <a:defRPr sz="15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 lang="it-IT" dirty="0"/>
          </a:p>
        </p:txBody>
      </p:sp>
      <p:pic>
        <p:nvPicPr>
          <p:cNvPr id="8" name="Immagine 7" descr="EU-flag-publicdomainvectors.eps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96"/>
          <a:stretch/>
        </p:blipFill>
        <p:spPr>
          <a:xfrm>
            <a:off x="1182665" y="4563708"/>
            <a:ext cx="732413" cy="488247"/>
          </a:xfrm>
          <a:prstGeom prst="rect">
            <a:avLst/>
          </a:prstGeom>
        </p:spPr>
      </p:pic>
      <p:pic>
        <p:nvPicPr>
          <p:cNvPr id="9" name="Immagine 13"/>
          <p:cNvPicPr/>
          <p:nvPr userDrawn="1"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19" r="39840" b="-39630"/>
          <a:stretch/>
        </p:blipFill>
        <p:spPr bwMode="auto">
          <a:xfrm>
            <a:off x="3996327" y="4598110"/>
            <a:ext cx="1189182" cy="6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id="{DE202AFC-2708-4CFD-A261-DC5EB9385C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5" y="4626248"/>
            <a:ext cx="760274" cy="42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1pPr>
      <a:lvl2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2pPr>
      <a:lvl3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3pPr>
      <a:lvl4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4pPr>
      <a:lvl5pPr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5pPr>
      <a:lvl6pPr indent="17145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6pPr>
      <a:lvl7pPr indent="34290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7pPr>
      <a:lvl8pPr indent="51435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8pPr>
      <a:lvl9pPr indent="685800">
        <a:defRPr sz="1500">
          <a:solidFill>
            <a:srgbClr val="4D4D4D"/>
          </a:solidFill>
          <a:latin typeface="Courier New"/>
          <a:ea typeface="Courier New"/>
          <a:cs typeface="Courier New"/>
          <a:sym typeface="Courier New"/>
        </a:defRPr>
      </a:lvl9pPr>
    </p:titleStyle>
    <p:bodyStyle>
      <a:lvl1pPr marL="128588" indent="-128588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1pPr>
      <a:lvl2pPr marL="128588" indent="-60722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2pPr>
      <a:lvl3pPr marL="128588" indent="248841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3pPr>
      <a:lvl4pPr marL="128588" indent="401836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4pPr>
      <a:lvl5pPr marL="128588" indent="55721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5pPr>
      <a:lvl6pPr marL="128588" indent="72866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6pPr>
      <a:lvl7pPr marL="128588" indent="90011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7pPr>
      <a:lvl8pPr marL="128588" indent="107156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8pPr>
      <a:lvl9pPr marL="128588" indent="1243013">
        <a:spcBef>
          <a:spcPts val="75"/>
        </a:spcBef>
        <a:defRPr sz="900">
          <a:latin typeface="Courier New"/>
          <a:ea typeface="Courier New"/>
          <a:cs typeface="Courier New"/>
          <a:sym typeface="Courier New"/>
        </a:defRPr>
      </a:lvl9pPr>
    </p:bodyStyle>
    <p:otherStyle>
      <a:lvl1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17145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34290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51435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685800"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algn="ctr" defTabSz="171450">
        <a:defRPr sz="8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gricoltura.regione.emilia-romagna.it/feamp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cheagricole.it/flex/cm/pages/ServeBLOB.php/L/IT/IDPagina/8893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28" name="Immagin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0" y="4671475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16"/>
          <p:cNvSpPr/>
          <p:nvPr/>
        </p:nvSpPr>
        <p:spPr>
          <a:xfrm>
            <a:off x="2382541" y="2077028"/>
            <a:ext cx="4378913" cy="23968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>
            <a:spAutoFit/>
          </a:bodyPr>
          <a:lstStyle/>
          <a:p>
            <a:pPr lvl="0" algn="ctr"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  <a:cs typeface="Century Gothic"/>
              </a:rPr>
              <a:t>FEAMP 2014/2020 </a:t>
            </a:r>
          </a:p>
          <a:p>
            <a:pPr lvl="0" algn="ctr">
              <a:defRPr sz="1800"/>
            </a:pPr>
            <a:r>
              <a:rPr lang="it-IT" sz="2800" b="1" dirty="0">
                <a:solidFill>
                  <a:srgbClr val="0000FF"/>
                </a:solidFill>
                <a:latin typeface="Century Gothic"/>
                <a:cs typeface="Century Gothic"/>
              </a:rPr>
              <a:t> Innovazione</a:t>
            </a:r>
          </a:p>
          <a:p>
            <a:pPr lvl="0" algn="ctr">
              <a:defRPr sz="1800"/>
            </a:pPr>
            <a:r>
              <a:rPr lang="it-IT" sz="2400" b="1" dirty="0" err="1">
                <a:solidFill>
                  <a:srgbClr val="0000FF"/>
                </a:solidFill>
                <a:latin typeface="Century Gothic"/>
                <a:cs typeface="Century Gothic"/>
              </a:rPr>
              <a:t>Mis</a:t>
            </a:r>
            <a:r>
              <a:rPr lang="it-IT" sz="2400" b="1" dirty="0">
                <a:solidFill>
                  <a:srgbClr val="0000FF"/>
                </a:solidFill>
                <a:latin typeface="Century Gothic"/>
                <a:cs typeface="Century Gothic"/>
              </a:rPr>
              <a:t>. 1.26 pesca</a:t>
            </a:r>
          </a:p>
          <a:p>
            <a:pPr algn="ctr">
              <a:defRPr sz="1800"/>
            </a:pPr>
            <a:r>
              <a:rPr lang="it-IT" sz="2400" b="1" dirty="0" err="1">
                <a:solidFill>
                  <a:srgbClr val="0000FF"/>
                </a:solidFill>
                <a:latin typeface="Century Gothic"/>
                <a:cs typeface="Century Gothic"/>
              </a:rPr>
              <a:t>Mis</a:t>
            </a:r>
            <a:r>
              <a:rPr lang="it-IT" sz="2400" b="1" dirty="0">
                <a:solidFill>
                  <a:srgbClr val="0000FF"/>
                </a:solidFill>
                <a:latin typeface="Century Gothic"/>
                <a:cs typeface="Century Gothic"/>
              </a:rPr>
              <a:t>. 2.47 acquacoltura</a:t>
            </a:r>
          </a:p>
          <a:p>
            <a:pPr lvl="0" algn="ctr">
              <a:defRPr sz="1800"/>
            </a:pPr>
            <a:endParaRPr lang="it-IT" sz="2000" b="1" i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lvl="0" algn="ctr">
              <a:defRPr sz="1800"/>
            </a:pPr>
            <a:r>
              <a:rPr lang="it-IT" sz="2000" b="1" i="1" dirty="0">
                <a:solidFill>
                  <a:srgbClr val="0000FF"/>
                </a:solidFill>
                <a:latin typeface="Century Gothic"/>
                <a:cs typeface="Century Gothic"/>
              </a:rPr>
              <a:t>27 Giugno</a:t>
            </a:r>
            <a:r>
              <a:rPr sz="2000" b="1" i="1" dirty="0">
                <a:solidFill>
                  <a:srgbClr val="0000FF"/>
                </a:solidFill>
                <a:latin typeface="Century Gothic"/>
                <a:cs typeface="Century Gothic"/>
              </a:rPr>
              <a:t> 201</a:t>
            </a:r>
            <a:r>
              <a:rPr lang="it-IT" sz="2000" b="1" i="1" dirty="0">
                <a:solidFill>
                  <a:srgbClr val="0000FF"/>
                </a:solidFill>
                <a:latin typeface="Century Gothic"/>
                <a:cs typeface="Century Gothic"/>
              </a:rPr>
              <a:t>9</a:t>
            </a:r>
            <a:r>
              <a:rPr sz="2000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AutoShape 2" descr="Risultati immagini per immagini pesc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immagini pesca"/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Immagine che contiene animale, pesce&#10;&#10;Descrizione generata automaticamente">
            <a:extLst>
              <a:ext uri="{FF2B5EF4-FFF2-40B4-BE49-F238E27FC236}">
                <a16:creationId xmlns:a16="http://schemas.microsoft.com/office/drawing/2014/main" id="{40641772-9172-49E5-AC21-DEB9DFDE2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9" y="357187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472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548481"/>
          </a:xfrm>
        </p:spPr>
        <p:txBody>
          <a:bodyPr/>
          <a:lstStyle/>
          <a:p>
            <a:pPr algn="l"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Documentazione tra l’altro….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33256" y="981075"/>
            <a:ext cx="8277488" cy="3181350"/>
          </a:xfrm>
        </p:spPr>
        <p:txBody>
          <a:bodyPr/>
          <a:lstStyle/>
          <a:p>
            <a:pPr lvl="0" algn="just"/>
            <a:r>
              <a:rPr lang="it-IT" b="1" dirty="0">
                <a:latin typeface="Cambria" panose="02040503050406030204" pitchFamily="18" charset="0"/>
              </a:rPr>
              <a:t>relazione tecnica </a:t>
            </a:r>
            <a:r>
              <a:rPr lang="it-IT" dirty="0">
                <a:latin typeface="Cambria" panose="02040503050406030204" pitchFamily="18" charset="0"/>
              </a:rPr>
              <a:t>che descriva in modo dettagliato </a:t>
            </a:r>
            <a:r>
              <a:rPr lang="it-IT" b="1" dirty="0">
                <a:latin typeface="Cambria" panose="02040503050406030204" pitchFamily="18" charset="0"/>
              </a:rPr>
              <a:t>il progetto di innovazione</a:t>
            </a:r>
            <a:endParaRPr lang="it-IT" sz="1600" b="1" dirty="0">
              <a:latin typeface="Cambria" panose="02040503050406030204" pitchFamily="18" charset="0"/>
            </a:endParaRPr>
          </a:p>
          <a:p>
            <a:pPr lvl="0" algn="just"/>
            <a:r>
              <a:rPr lang="it-IT" b="1" dirty="0">
                <a:latin typeface="Cambria" panose="02040503050406030204" pitchFamily="18" charset="0"/>
              </a:rPr>
              <a:t>cronoprogramma</a:t>
            </a:r>
            <a:r>
              <a:rPr lang="it-IT" dirty="0">
                <a:latin typeface="Cambria" panose="02040503050406030204" pitchFamily="18" charset="0"/>
              </a:rPr>
              <a:t> delle attività e la scansione temporale della spesa</a:t>
            </a:r>
          </a:p>
          <a:p>
            <a:pPr lvl="0" algn="just"/>
            <a:r>
              <a:rPr lang="it-IT" b="1" dirty="0">
                <a:latin typeface="Cambria" panose="02040503050406030204" pitchFamily="18" charset="0"/>
              </a:rPr>
              <a:t>quadro economico</a:t>
            </a:r>
            <a:r>
              <a:rPr lang="it-IT" dirty="0">
                <a:latin typeface="Cambria" panose="02040503050406030204" pitchFamily="18" charset="0"/>
              </a:rPr>
              <a:t> dell’intervento</a:t>
            </a:r>
          </a:p>
          <a:p>
            <a:pPr lvl="0" algn="just"/>
            <a:r>
              <a:rPr lang="it-IT" b="1" dirty="0">
                <a:latin typeface="Cambria" panose="02040503050406030204" pitchFamily="18" charset="0"/>
              </a:rPr>
              <a:t>copia dell’delibera e/o del verbale </a:t>
            </a:r>
            <a:r>
              <a:rPr lang="it-IT" dirty="0">
                <a:latin typeface="Cambria" panose="02040503050406030204" pitchFamily="18" charset="0"/>
              </a:rPr>
              <a:t>dal quale risulti l’assenso a sostenere l’investimento…</a:t>
            </a:r>
          </a:p>
          <a:p>
            <a:pPr lvl="0" algn="just"/>
            <a:r>
              <a:rPr lang="it-IT" b="1" dirty="0">
                <a:latin typeface="Cambria" panose="02040503050406030204" pitchFamily="18" charset="0"/>
              </a:rPr>
              <a:t>titolo di disponibilità dell’area e/o dell’immobile</a:t>
            </a:r>
          </a:p>
          <a:p>
            <a:pPr lvl="0" algn="just"/>
            <a:endParaRPr lang="it-IT" b="1" i="1" dirty="0">
              <a:solidFill>
                <a:srgbClr val="0A00F9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it-IT" b="1" i="1" dirty="0">
                <a:solidFill>
                  <a:srgbClr val="0A00F9"/>
                </a:solidFill>
                <a:latin typeface="Cambria" panose="02040503050406030204" pitchFamily="18" charset="0"/>
              </a:rPr>
              <a:t>imprese acquicole – proprietari e/o armatori di imbarcazioni da pesca e/o pescatori</a:t>
            </a:r>
          </a:p>
          <a:p>
            <a:pPr lvl="0" algn="just"/>
            <a:r>
              <a:rPr lang="it-IT" b="1" dirty="0">
                <a:latin typeface="Cambria" panose="02040503050406030204" pitchFamily="18" charset="0"/>
              </a:rPr>
              <a:t>specifici contratti con gli Organismi scientifici</a:t>
            </a:r>
          </a:p>
          <a:p>
            <a:pPr lvl="0" algn="just"/>
            <a:endParaRPr lang="it-IT" b="1" dirty="0">
              <a:latin typeface="Cambria" panose="02040503050406030204" pitchFamily="18" charset="0"/>
            </a:endParaRPr>
          </a:p>
          <a:p>
            <a:pPr lvl="0"/>
            <a:r>
              <a:rPr lang="it-IT" b="1" i="1" dirty="0">
                <a:solidFill>
                  <a:srgbClr val="0A00F9"/>
                </a:solidFill>
                <a:latin typeface="Cambria" panose="02040503050406030204" pitchFamily="18" charset="0"/>
              </a:rPr>
              <a:t>Paragrafo 9 dell’Avviso</a:t>
            </a:r>
          </a:p>
          <a:p>
            <a:pPr lvl="0" algn="just"/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38372"/>
            <a:ext cx="6858000" cy="561181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Dotazione finanziaria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810971"/>
            <a:ext cx="7847354" cy="355562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Mis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1.26 </a:t>
            </a:r>
          </a:p>
          <a:p>
            <a:pPr algn="l"/>
            <a:r>
              <a:rPr lang="it-IT" sz="2600" dirty="0">
                <a:solidFill>
                  <a:srgbClr val="0A00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	€ 250.730,00 </a:t>
            </a:r>
          </a:p>
          <a:p>
            <a:pPr algn="l"/>
            <a:r>
              <a:rPr lang="it-IT" dirty="0"/>
              <a:t> 	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€ 125.365,00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FEAMP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€ 87.755,50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Fondo di Rotazione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€ 37.609,50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cofinanziamento regionale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Mis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2.47 </a:t>
            </a:r>
          </a:p>
          <a:p>
            <a:pPr algn="l"/>
            <a:r>
              <a:rPr 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	</a:t>
            </a:r>
            <a:r>
              <a:rPr lang="it-IT" sz="2600" dirty="0">
                <a:solidFill>
                  <a:srgbClr val="0A00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€ 502.660,00</a:t>
            </a:r>
            <a:r>
              <a:rPr lang="it-IT" sz="2800" dirty="0">
                <a:solidFill>
                  <a:srgbClr val="0A00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it-IT" dirty="0"/>
              <a:t>	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€ 251.330,00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FEAMP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€ 175.931,00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Fondo di Rotazione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€ 75.399,00</a:t>
            </a:r>
            <a:r>
              <a:rPr lang="it-IT" b="1" dirty="0"/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cofinanziamento regionale </a:t>
            </a:r>
            <a:endParaRPr lang="it-IT" dirty="0"/>
          </a:p>
          <a:p>
            <a:pPr algn="l"/>
            <a:endParaRPr lang="it-IT" dirty="0"/>
          </a:p>
          <a:p>
            <a:pPr lvl="0" algn="l"/>
            <a:endParaRPr lang="it-IT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1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561181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Intensità dell’aiuto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662609" y="1057275"/>
            <a:ext cx="8163339" cy="3028950"/>
          </a:xfrm>
        </p:spPr>
        <p:txBody>
          <a:bodyPr/>
          <a:lstStyle/>
          <a:p>
            <a:pPr lvl="0" algn="l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100%</a:t>
            </a:r>
            <a:r>
              <a:rPr lang="it-IT" dirty="0"/>
              <a:t> </a:t>
            </a:r>
            <a:r>
              <a:rPr lang="it-IT" dirty="0">
                <a:latin typeface="Cambria" panose="02040503050406030204" pitchFamily="18" charset="0"/>
              </a:rPr>
              <a:t>della spesa totale ammissibile qualora il richiedente, nonché soggetto attuatore sia</a:t>
            </a:r>
            <a:r>
              <a:rPr lang="it-IT" dirty="0"/>
              <a:t>: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it-IT" b="1" dirty="0">
                <a:latin typeface="Cambria" panose="02040503050406030204" pitchFamily="18" charset="0"/>
              </a:rPr>
              <a:t>un organismo di diritto pubblico</a:t>
            </a:r>
            <a:r>
              <a:rPr lang="it-IT" dirty="0">
                <a:latin typeface="Cambria" panose="02040503050406030204" pitchFamily="18" charset="0"/>
              </a:rPr>
              <a:t>, che esercita statutariamente attività di ricerca e sperimentazione;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it-IT" b="1" dirty="0">
                <a:latin typeface="Cambria" panose="02040503050406030204" pitchFamily="18" charset="0"/>
              </a:rPr>
              <a:t>beneficiario collettivo </a:t>
            </a:r>
            <a:r>
              <a:rPr lang="it-IT" b="1" dirty="0">
                <a:solidFill>
                  <a:srgbClr val="0A00F9"/>
                </a:solidFill>
                <a:latin typeface="Cambria" panose="02040503050406030204" pitchFamily="18" charset="0"/>
              </a:rPr>
              <a:t>e</a:t>
            </a:r>
            <a:r>
              <a:rPr lang="it-IT" dirty="0">
                <a:latin typeface="Cambria" panose="02040503050406030204" pitchFamily="18" charset="0"/>
              </a:rPr>
              <a:t> il progetto presenti un interesse per i soci della cooperativa o per altri gruppi o per il pubblico </a:t>
            </a:r>
            <a:r>
              <a:rPr lang="it-IT" dirty="0"/>
              <a:t>(</a:t>
            </a:r>
            <a:r>
              <a:rPr lang="it-IT" b="1" dirty="0">
                <a:latin typeface="Cambria" panose="02040503050406030204" pitchFamily="18" charset="0"/>
              </a:rPr>
              <a:t>interesse collettivo</a:t>
            </a:r>
            <a:r>
              <a:rPr lang="it-IT" dirty="0"/>
              <a:t>)</a:t>
            </a:r>
            <a:r>
              <a:rPr lang="it-IT" b="1" dirty="0">
                <a:solidFill>
                  <a:srgbClr val="0A00F9"/>
                </a:solidFill>
                <a:latin typeface="Cambria" panose="02040503050406030204" pitchFamily="18" charset="0"/>
              </a:rPr>
              <a:t>e </a:t>
            </a:r>
            <a:r>
              <a:rPr lang="it-IT" dirty="0">
                <a:latin typeface="Cambria" panose="02040503050406030204" pitchFamily="18" charset="0"/>
              </a:rPr>
              <a:t>presenti</a:t>
            </a:r>
            <a:r>
              <a:rPr lang="it-IT" dirty="0"/>
              <a:t> </a:t>
            </a:r>
            <a:r>
              <a:rPr lang="it-IT" b="1" dirty="0">
                <a:latin typeface="Cambria" panose="02040503050406030204" pitchFamily="18" charset="0"/>
              </a:rPr>
              <a:t>elementi innovativi </a:t>
            </a:r>
            <a:r>
              <a:rPr lang="it-IT" dirty="0">
                <a:latin typeface="Cambria" panose="02040503050406030204" pitchFamily="18" charset="0"/>
              </a:rPr>
              <a:t>(devono emergere </a:t>
            </a:r>
            <a:r>
              <a:rPr lang="it-IT" b="1" dirty="0">
                <a:latin typeface="Cambria" panose="02040503050406030204" pitchFamily="18" charset="0"/>
              </a:rPr>
              <a:t>chiaramente dal progetto.</a:t>
            </a:r>
            <a:endParaRPr lang="it-IT" dirty="0">
              <a:latin typeface="Cambria" panose="02040503050406030204" pitchFamily="18" charset="0"/>
            </a:endParaRPr>
          </a:p>
          <a:p>
            <a:pPr lvl="0" algn="l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50%</a:t>
            </a:r>
            <a:r>
              <a:rPr lang="it-IT" dirty="0">
                <a:latin typeface="Cambria" panose="02040503050406030204" pitchFamily="18" charset="0"/>
              </a:rPr>
              <a:t> della spesa totale ammissibile </a:t>
            </a:r>
            <a:r>
              <a:rPr lang="it-IT" b="1" dirty="0">
                <a:latin typeface="Cambria" panose="02040503050406030204" pitchFamily="18" charset="0"/>
              </a:rPr>
              <a:t>per gli altri soggetti</a:t>
            </a:r>
            <a:endParaRPr lang="it-IT" dirty="0">
              <a:latin typeface="Cambria" panose="02040503050406030204" pitchFamily="18" charset="0"/>
            </a:endParaRPr>
          </a:p>
          <a:p>
            <a:pPr lvl="0" algn="just"/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9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561181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Limiti di spesa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662609" y="1057275"/>
            <a:ext cx="8163339" cy="3028950"/>
          </a:xfrm>
        </p:spPr>
        <p:txBody>
          <a:bodyPr/>
          <a:lstStyle/>
          <a:p>
            <a:pPr lvl="0" algn="l"/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1.26</a:t>
            </a:r>
          </a:p>
          <a:p>
            <a:pPr lvl="0" algn="l"/>
            <a:endParaRPr lang="it-IT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0" algn="l"/>
            <a:endParaRPr lang="it-IT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0" algn="l"/>
            <a:endParaRPr lang="it-IT" dirty="0">
              <a:latin typeface="Cambria" panose="02040503050406030204" pitchFamily="18" charset="0"/>
            </a:endParaRPr>
          </a:p>
          <a:p>
            <a:pPr lvl="0" algn="l"/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2.47</a:t>
            </a:r>
            <a:endParaRPr lang="it-IT" dirty="0">
              <a:latin typeface="Cambria" panose="02040503050406030204" pitchFamily="18" charset="0"/>
            </a:endParaRPr>
          </a:p>
          <a:p>
            <a:pPr lvl="0" algn="just"/>
            <a:endParaRPr lang="it-IT" dirty="0">
              <a:latin typeface="Cambria" panose="020405030504060302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AA408ED-1E2B-470D-9AB9-C65EB671E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7" b="25116"/>
          <a:stretch/>
        </p:blipFill>
        <p:spPr>
          <a:xfrm>
            <a:off x="516504" y="1563951"/>
            <a:ext cx="3810000" cy="8667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E7DCAEF-B971-4603-8C83-15686F9C2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466" y="1450968"/>
            <a:ext cx="3810330" cy="104348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B3154B7-418D-4BC3-8A01-CE5BE99ECE4A}"/>
              </a:ext>
            </a:extLst>
          </p:cNvPr>
          <p:cNvSpPr txBox="1"/>
          <p:nvPr/>
        </p:nvSpPr>
        <p:spPr>
          <a:xfrm>
            <a:off x="759767" y="1803035"/>
            <a:ext cx="3323474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Minimo 30.000,00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8345E2D-2A96-4277-B96D-BB0425464F82}"/>
              </a:ext>
            </a:extLst>
          </p:cNvPr>
          <p:cNvSpPr txBox="1"/>
          <p:nvPr/>
        </p:nvSpPr>
        <p:spPr>
          <a:xfrm>
            <a:off x="5088532" y="1849740"/>
            <a:ext cx="3203890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Massimo 120.000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Courier New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19A69C4-C62F-406C-B010-A8E70417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85304" r="734" b="2249"/>
          <a:stretch/>
        </p:blipFill>
        <p:spPr>
          <a:xfrm>
            <a:off x="4780571" y="3180574"/>
            <a:ext cx="3810000" cy="123348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0B61B6C-0B5D-457E-AB4E-ED5C72916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04" y="3209148"/>
            <a:ext cx="3810330" cy="118505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F2DE718-02A1-4825-BDCB-5B387D95C226}"/>
              </a:ext>
            </a:extLst>
          </p:cNvPr>
          <p:cNvSpPr txBox="1"/>
          <p:nvPr/>
        </p:nvSpPr>
        <p:spPr>
          <a:xfrm>
            <a:off x="970241" y="3671560"/>
            <a:ext cx="2743200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ourier New"/>
              </a:rPr>
              <a:t>Minimo 80.000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4F240A-561B-47DC-AFD6-6566558FD706}"/>
              </a:ext>
            </a:extLst>
          </p:cNvPr>
          <p:cNvSpPr txBox="1"/>
          <p:nvPr/>
        </p:nvSpPr>
        <p:spPr>
          <a:xfrm>
            <a:off x="5181600" y="3671559"/>
            <a:ext cx="3299791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ourier New"/>
              </a:rPr>
              <a:t>Massimo 120.000</a:t>
            </a:r>
          </a:p>
        </p:txBody>
      </p:sp>
    </p:spTree>
    <p:extLst>
      <p:ext uri="{BB962C8B-B14F-4D97-AF65-F5344CB8AC3E}">
        <p14:creationId xmlns:p14="http://schemas.microsoft.com/office/powerpoint/2010/main" val="102738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20"/>
            <a:ext cx="6858000" cy="474490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Termini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37322" y="662610"/>
            <a:ext cx="8554278" cy="373711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Durata massima del progetto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Dalla </a:t>
            </a: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pubblicazione dell’avviso 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 termine per </a:t>
            </a: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rendicontazione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Inizio attività</a:t>
            </a:r>
          </a:p>
          <a:p>
            <a:pPr lvl="0" algn="l">
              <a:spcBef>
                <a:spcPts val="0"/>
              </a:spcBef>
            </a:pPr>
            <a:r>
              <a:rPr lang="it-IT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entro</a:t>
            </a:r>
            <a:r>
              <a:rPr lang="it-IT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2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 giorni 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dalla concessione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Due SAL obbligatori senza proroghe</a:t>
            </a:r>
          </a:p>
          <a:p>
            <a:pPr lvl="0" algn="l">
              <a:spcBef>
                <a:spcPts val="0"/>
              </a:spcBef>
            </a:pPr>
            <a:r>
              <a:rPr lang="it-IT" sz="22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30%</a:t>
            </a: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spesa ammessa  </a:t>
            </a:r>
            <a:r>
              <a:rPr lang="it-IT" sz="2200" dirty="0">
                <a:solidFill>
                  <a:srgbClr val="11E4E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 1° marzo 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</a:t>
            </a: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settembre 2020</a:t>
            </a:r>
          </a:p>
          <a:p>
            <a:pPr algn="l">
              <a:spcBef>
                <a:spcPts val="0"/>
              </a:spcBef>
            </a:pPr>
            <a:r>
              <a:rPr lang="it-IT" sz="22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30%</a:t>
            </a: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spesa ammessa  </a:t>
            </a:r>
            <a:r>
              <a:rPr lang="it-IT" sz="2200" dirty="0">
                <a:solidFill>
                  <a:srgbClr val="11E4E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 1° marzo 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</a:t>
            </a:r>
            <a:r>
              <a:rPr lang="it-IT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giugno 2021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Ultimazione e rendicontazione</a:t>
            </a:r>
          </a:p>
          <a:p>
            <a:pPr lvl="0">
              <a:spcBef>
                <a:spcPts val="0"/>
              </a:spcBef>
            </a:pPr>
            <a:r>
              <a:rPr lang="it-IT" sz="2200" dirty="0">
                <a:solidFill>
                  <a:srgbClr val="11E4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DAL 1°MARZO AL  </a:t>
            </a:r>
            <a:r>
              <a:rPr lang="it-IT" sz="2200" b="1" dirty="0">
                <a:solidFill>
                  <a:srgbClr val="0A00F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maggio 2022</a:t>
            </a:r>
          </a:p>
        </p:txBody>
      </p:sp>
    </p:spTree>
    <p:extLst>
      <p:ext uri="{BB962C8B-B14F-4D97-AF65-F5344CB8AC3E}">
        <p14:creationId xmlns:p14="http://schemas.microsoft.com/office/powerpoint/2010/main" val="314205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228197" y="3780"/>
            <a:ext cx="8611755" cy="709937"/>
          </a:xfrm>
        </p:spPr>
        <p:txBody>
          <a:bodyPr/>
          <a:lstStyle/>
          <a:p>
            <a:pPr>
              <a:defRPr sz="1800"/>
            </a:pP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Finalità delle misure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61877" y="713717"/>
            <a:ext cx="9006496" cy="3796406"/>
          </a:xfrm>
        </p:spPr>
        <p:txBody>
          <a:bodyPr/>
          <a:lstStyle/>
          <a:p>
            <a:pPr algn="l"/>
            <a:r>
              <a:rPr lang="it-IT" sz="2600" b="1" dirty="0">
                <a:solidFill>
                  <a:srgbClr val="0000FF"/>
                </a:solidFill>
                <a:latin typeface="Cambria" panose="02040503050406030204" pitchFamily="18" charset="0"/>
              </a:rPr>
              <a:t>1.26</a:t>
            </a:r>
            <a:r>
              <a:rPr lang="it-IT" sz="2600" b="1" dirty="0">
                <a:solidFill>
                  <a:srgbClr val="0000FF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r>
              <a:rPr lang="it-IT" sz="26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Promuovere l’innovazione nel settore della pesca </a:t>
            </a:r>
            <a:r>
              <a:rPr lang="it-IT" sz="2600" dirty="0">
                <a:solidFill>
                  <a:srgbClr val="4085A4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al fine di favorirne uno sviluppo sostenibile</a:t>
            </a:r>
            <a:r>
              <a:rPr lang="it-IT" sz="26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sz="20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(DGR 817 20/5/2019)</a:t>
            </a:r>
          </a:p>
          <a:p>
            <a:pPr algn="l"/>
            <a:endParaRPr lang="it-IT" sz="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it-IT" sz="2600" b="1" dirty="0">
                <a:solidFill>
                  <a:srgbClr val="0000FF"/>
                </a:solidFill>
                <a:latin typeface="Cambria" panose="02040503050406030204" pitchFamily="18" charset="0"/>
              </a:rPr>
              <a:t>2.47 </a:t>
            </a:r>
            <a:r>
              <a:rPr lang="it-IT" sz="26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Promuovere l’innovazione nel settore dell’acquacoltura </a:t>
            </a:r>
            <a:r>
              <a:rPr lang="it-IT" sz="2600" dirty="0">
                <a:solidFill>
                  <a:srgbClr val="4085A4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al fine di favorire un uso sostenibile delle risorse in acquacoltura o facilitare l’applicazione di nuovi metodi di produzione sostenibile</a:t>
            </a:r>
            <a:r>
              <a:rPr lang="it-IT" sz="2600" dirty="0">
                <a:solidFill>
                  <a:schemeClr val="tx1"/>
                </a:solidFill>
                <a:latin typeface="Cambria" panose="02040503050406030204" pitchFamily="18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mbria" panose="02040503050406030204" pitchFamily="18" charset="0"/>
                <a:ea typeface="SimSun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it-IT" sz="20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DGR 816  20 maggio 2019)</a:t>
            </a:r>
          </a:p>
          <a:p>
            <a:pPr algn="l"/>
            <a:endParaRPr lang="it-IT" dirty="0">
              <a:solidFill>
                <a:schemeClr val="tx1"/>
              </a:solidFill>
              <a:latin typeface="Cambria" panose="02040503050406030204" pitchFamily="18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SimSun" panose="02010600030101010101" pitchFamily="2" charset="-122"/>
                <a:cs typeface="Courier New" panose="02070309020205020404" pitchFamily="49" charset="0"/>
              </a:rPr>
              <a:t>BURERT n 174 del 4 giugno 2019 </a:t>
            </a:r>
          </a:p>
          <a:p>
            <a:pPr algn="l"/>
            <a:endParaRPr lang="it-IT" sz="800" b="1" dirty="0">
              <a:solidFill>
                <a:srgbClr val="0A00F9"/>
              </a:solidFill>
              <a:latin typeface="Cambria" panose="02040503050406030204" pitchFamily="18" charset="0"/>
            </a:endParaRPr>
          </a:p>
          <a:p>
            <a:r>
              <a:rPr lang="it-IT" b="1" dirty="0">
                <a:solidFill>
                  <a:srgbClr val="0A00F9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http://agricoltura.regione.emilia-romagna.it/feamp</a:t>
            </a:r>
            <a:endParaRPr lang="it-IT" b="1" dirty="0">
              <a:solidFill>
                <a:srgbClr val="0A00F9"/>
              </a:solidFill>
              <a:latin typeface="Cambria" panose="02040503050406030204" pitchFamily="18" charset="0"/>
            </a:endParaRPr>
          </a:p>
          <a:p>
            <a:endParaRPr lang="it-IT" b="1" dirty="0">
              <a:solidFill>
                <a:srgbClr val="0A00F9"/>
              </a:solidFill>
              <a:latin typeface="Cambria" panose="02040503050406030204" pitchFamily="18" charset="0"/>
            </a:endParaRPr>
          </a:p>
          <a:p>
            <a:endParaRPr lang="it-IT" sz="2000" dirty="0">
              <a:latin typeface="Cambria" panose="020405030504060302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it-IT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9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47216" y="105787"/>
            <a:ext cx="7819662" cy="709937"/>
          </a:xfrm>
        </p:spPr>
        <p:txBody>
          <a:bodyPr/>
          <a:lstStyle/>
          <a:p>
            <a:pPr>
              <a:defRPr sz="1800"/>
            </a:pPr>
            <a:r>
              <a:rPr lang="it-IT" sz="3400" b="1" dirty="0">
                <a:solidFill>
                  <a:srgbClr val="0000FF"/>
                </a:solidFill>
                <a:latin typeface="Century Gothic"/>
              </a:rPr>
              <a:t>Destinatari e area di attuazione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53010" y="907778"/>
            <a:ext cx="9018104" cy="3327943"/>
          </a:xfrm>
        </p:spPr>
        <p:txBody>
          <a:bodyPr/>
          <a:lstStyle/>
          <a:p>
            <a:pPr lvl="0" algn="l">
              <a:spcBef>
                <a:spcPts val="1200"/>
              </a:spcBef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Area di attuazione</a:t>
            </a:r>
            <a:r>
              <a:rPr lang="it-IT" b="1" kern="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territorio regionale</a:t>
            </a:r>
          </a:p>
          <a:p>
            <a:pPr lvl="0" algn="l">
              <a:spcBef>
                <a:spcPts val="1200"/>
              </a:spcBef>
            </a:pPr>
            <a:r>
              <a:rPr lang="it-IT" b="1" dirty="0">
                <a:solidFill>
                  <a:srgbClr val="408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Soggetti ammissibili a finanziamento</a:t>
            </a:r>
            <a:endParaRPr lang="it-IT" kern="150" dirty="0">
              <a:latin typeface="Cambria" panose="020405030504060302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organismi scientifici o tecnici pubblici o privati</a:t>
            </a:r>
            <a:r>
              <a:rPr lang="it-IT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riconosciuti dal diritto nazionale dello Stato membro – Enti pubblici che esercitano statutariamente attività di ricerca e sperimentazione, Organismi scientifici riconosciuti dal MIPAAFT </a:t>
            </a:r>
            <a:r>
              <a:rPr lang="it-IT" sz="1700" dirty="0">
                <a:solidFill>
                  <a:srgbClr val="0A00F9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https://www.politicheagricole.it/flex/cm/pages/ServeBLOB.php/L/IT/IDPagina/8893</a:t>
            </a:r>
            <a:endParaRPr lang="it-IT" sz="1700" dirty="0">
              <a:solidFill>
                <a:srgbClr val="0A00F9"/>
              </a:solidFill>
              <a:latin typeface="Cambria" panose="020405030504060302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proprietari e/o armatori di imbarcazioni da pesca e/o pescatori (</a:t>
            </a:r>
            <a:r>
              <a:rPr lang="it-IT" i="1" dirty="0">
                <a:solidFill>
                  <a:srgbClr val="0A00F9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mis.1.26</a:t>
            </a:r>
            <a:r>
              <a:rPr lang="it-IT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 imprese acquicole (</a:t>
            </a:r>
            <a:r>
              <a:rPr lang="it-IT" i="1" dirty="0">
                <a:solidFill>
                  <a:srgbClr val="0A00F9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mis.2.47</a:t>
            </a:r>
            <a:r>
              <a:rPr lang="it-IT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it-IT" b="1" dirty="0">
                <a:solidFill>
                  <a:srgbClr val="408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		</a:t>
            </a:r>
            <a:r>
              <a:rPr lang="it-IT" b="1" dirty="0">
                <a:solidFill>
                  <a:srgbClr val="408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in collaborazione </a:t>
            </a:r>
            <a:endParaRPr lang="it-IT" dirty="0">
              <a:latin typeface="Cambria" panose="020405030504060302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1" algn="l">
              <a:spcBef>
                <a:spcPts val="0"/>
              </a:spcBef>
            </a:pPr>
            <a:r>
              <a:rPr lang="it-IT" sz="1800" dirty="0"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con un organismo scientifico – contratto di collaborazione</a:t>
            </a:r>
          </a:p>
          <a:p>
            <a:pPr>
              <a:spcBef>
                <a:spcPts val="0"/>
              </a:spcBef>
            </a:pPr>
            <a:endParaRPr lang="it-IT" sz="2100" b="1" dirty="0">
              <a:solidFill>
                <a:srgbClr val="4085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8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937327" y="188119"/>
            <a:ext cx="6858000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Interventi ammissibili </a:t>
            </a:r>
            <a:r>
              <a:rPr lang="it-IT" sz="3600" b="1" dirty="0" err="1">
                <a:solidFill>
                  <a:srgbClr val="0000FF"/>
                </a:solidFill>
                <a:latin typeface="Century Gothic"/>
              </a:rPr>
              <a:t>Mis</a:t>
            </a: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. 1.26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99380" y="898056"/>
            <a:ext cx="8758990" cy="3461909"/>
          </a:xfrm>
        </p:spPr>
        <p:txBody>
          <a:bodyPr/>
          <a:lstStyle/>
          <a:p>
            <a:pPr algn="just"/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progetto concorre alle finalità della misura </a:t>
            </a: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con interventi che contribuiscono:</a:t>
            </a:r>
          </a:p>
          <a:p>
            <a:pPr marL="361950" lvl="0" indent="-361950" algn="l" fontAlgn="auto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sviluppare o introdurre:</a:t>
            </a:r>
          </a:p>
          <a:p>
            <a:pPr marL="715963" lvl="0" indent="-354013" algn="l" fontAlgn="auto">
              <a:buFont typeface="Times New Roman" panose="02020603050405020304" pitchFamily="18" charset="0"/>
              <a:buChar char="­"/>
              <a:tabLst>
                <a:tab pos="361950" algn="l"/>
              </a:tabLst>
            </a:pP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prodotti e attrezzature nuovi o sostanzialmente migliorati;</a:t>
            </a:r>
          </a:p>
          <a:p>
            <a:pPr marL="715963" lvl="0" indent="-354013" algn="l" fontAlgn="auto"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processi e tecniche nuovi o migliorati;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5963" lvl="0" indent="-354013" algn="l" fontAlgn="auto"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sistemi di gestione e organizzativi nuovi o migliorati;</a:t>
            </a:r>
          </a:p>
          <a:p>
            <a:pPr lvl="0" algn="l" fontAlgn="auto"/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 riguardano anche le fasi di trasformazione e commercializzazione</a:t>
            </a:r>
            <a:endParaRPr lang="it-IT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l" fontAlgn="auto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sviluppare nuove tecnologie digitali finalizzate alla Misura;</a:t>
            </a:r>
          </a:p>
          <a:p>
            <a:pPr marL="342900" lvl="0" indent="-342900" algn="l" fontAlgn="auto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sostenere iniziative che prevedono l’innovazione tecnologica per una pesca </a:t>
            </a:r>
            <a:r>
              <a:rPr lang="it-IT" sz="2200" dirty="0" err="1">
                <a:solidFill>
                  <a:srgbClr val="4085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ecosistemica</a:t>
            </a: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/>
            <a:endParaRPr lang="it-IT" sz="2400" dirty="0">
              <a:latin typeface="Cambria" panose="02040503050406030204" pitchFamily="18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6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937327" y="188119"/>
            <a:ext cx="6858000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Interventi ammissibili </a:t>
            </a:r>
            <a:r>
              <a:rPr lang="it-IT" sz="3600" b="1" dirty="0" err="1">
                <a:solidFill>
                  <a:srgbClr val="0000FF"/>
                </a:solidFill>
                <a:latin typeface="Century Gothic"/>
              </a:rPr>
              <a:t>Mis</a:t>
            </a: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. 2.47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63826" y="898056"/>
            <a:ext cx="8438874" cy="3461909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</a:rPr>
              <a:t>Il progetto concorre alle finalità della misura </a:t>
            </a:r>
            <a:r>
              <a:rPr lang="it-IT" sz="2200" dirty="0">
                <a:latin typeface="Cambria" panose="02040503050406030204" pitchFamily="18" charset="0"/>
              </a:rPr>
              <a:t>con interventi che contribuiscono:</a:t>
            </a:r>
          </a:p>
          <a:p>
            <a:pPr marL="342900" lvl="0" indent="-342900" algn="l" fontAlgn="auto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</a:rPr>
              <a:t>sviluppare conoscenze di tipo tecnico, scientifico o organizzativo nelle imprese acquicole, che:</a:t>
            </a:r>
            <a:r>
              <a:rPr lang="it-IT" dirty="0"/>
              <a:t> </a:t>
            </a:r>
          </a:p>
          <a:p>
            <a:pPr marL="538163" lvl="0" indent="-176213" algn="l" fontAlgn="auto"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riducono l’impatto sull’ambiente;</a:t>
            </a:r>
            <a:endParaRPr lang="it-IT" dirty="0"/>
          </a:p>
          <a:p>
            <a:pPr marL="538163" lvl="0" indent="-176213" algn="l" fontAlgn="auto"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riducono la dipendenza dalla farina di pesce e dall’olio di pesce;</a:t>
            </a:r>
            <a:endParaRPr lang="it-IT" dirty="0"/>
          </a:p>
          <a:p>
            <a:pPr marL="538163" lvl="0" indent="-176213" algn="l" fontAlgn="auto"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favoriscono un uso sostenibile delle risorse in acquacoltura;</a:t>
            </a:r>
          </a:p>
          <a:p>
            <a:pPr marL="538163" lvl="0" indent="-176213" algn="l" fontAlgn="auto"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facilitano l’applicazione di nuovi metodi di produzione sostenibili;</a:t>
            </a:r>
            <a:endParaRPr lang="it-IT" sz="2400" dirty="0">
              <a:latin typeface="Cambria" panose="02040503050406030204" pitchFamily="18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4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937327" y="188119"/>
            <a:ext cx="6858000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Interventi ammissibili </a:t>
            </a:r>
            <a:r>
              <a:rPr lang="it-IT" sz="3600" b="1" dirty="0" err="1">
                <a:solidFill>
                  <a:srgbClr val="0000FF"/>
                </a:solidFill>
                <a:latin typeface="Century Gothic"/>
              </a:rPr>
              <a:t>Mis</a:t>
            </a: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. 2.47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63826" y="898056"/>
            <a:ext cx="8438874" cy="3461909"/>
          </a:xfrm>
        </p:spPr>
        <p:txBody>
          <a:bodyPr/>
          <a:lstStyle/>
          <a:p>
            <a:pPr algn="just"/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</a:rPr>
              <a:t>Il progetto concorre alle finalità della misura </a:t>
            </a:r>
            <a:r>
              <a:rPr lang="it-IT" sz="2200" dirty="0">
                <a:latin typeface="Cambria" panose="02040503050406030204" pitchFamily="18" charset="0"/>
              </a:rPr>
              <a:t>con interventi che contribuiscono:</a:t>
            </a:r>
            <a:endParaRPr lang="it-IT" dirty="0"/>
          </a:p>
          <a:p>
            <a:pPr marL="285750" lvl="0" indent="-285750" algn="l" fontAlgn="auto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</a:rPr>
              <a:t>sviluppare o introdurre sul mercato:</a:t>
            </a:r>
          </a:p>
          <a:p>
            <a:pPr marL="627063" lvl="0" indent="-361950" algn="l" fontAlgn="auto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nuove specie acquicole con un buon potenziale di mercato</a:t>
            </a:r>
          </a:p>
          <a:p>
            <a:pPr marL="627063" lvl="0" indent="-361950" algn="l" fontAlgn="auto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prodotti nuovi o sostanzialmente migliorativi </a:t>
            </a:r>
          </a:p>
          <a:p>
            <a:pPr marL="627063" lvl="0" indent="-361950" algn="l" fontAlgn="auto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processi nuovi o migliorativi</a:t>
            </a:r>
          </a:p>
          <a:p>
            <a:pPr marL="627063" lvl="0" indent="-361950" algn="l" fontAlgn="auto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it-IT" sz="2200" dirty="0">
                <a:latin typeface="Cambria" panose="02040503050406030204" pitchFamily="18" charset="0"/>
              </a:rPr>
              <a:t>sistemi di gestione e organizzativi nuovi o migliorativi</a:t>
            </a:r>
          </a:p>
          <a:p>
            <a:pPr marL="285750" lvl="0" indent="-285750" algn="l" fontAlgn="auto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4085A4"/>
                </a:solidFill>
                <a:latin typeface="Cambria" panose="02040503050406030204" pitchFamily="18" charset="0"/>
              </a:rPr>
              <a:t>valutare la fattibilità tecnica o economica di prodotti o processi innovativi</a:t>
            </a:r>
          </a:p>
          <a:p>
            <a:pPr lvl="0" algn="just"/>
            <a:endParaRPr lang="it-IT" sz="2400" dirty="0">
              <a:latin typeface="Cambria" panose="02040503050406030204" pitchFamily="18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6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Ammissibilità della spesa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983672"/>
            <a:ext cx="7847354" cy="3410528"/>
          </a:xfrm>
        </p:spPr>
        <p:txBody>
          <a:bodyPr/>
          <a:lstStyle/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pertinente ed imputabile </a:t>
            </a:r>
            <a:r>
              <a:rPr lang="it-IT" dirty="0">
                <a:latin typeface="Cambria" panose="02040503050406030204" pitchFamily="18" charset="0"/>
              </a:rPr>
              <a:t>ad un’operazione ammessa;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congrua</a:t>
            </a:r>
            <a:r>
              <a:rPr lang="it-IT" dirty="0">
                <a:latin typeface="Cambria" panose="02040503050406030204" pitchFamily="18" charset="0"/>
              </a:rPr>
              <a:t>;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effettivamente sostenuta dal beneficiario </a:t>
            </a:r>
            <a:r>
              <a:rPr lang="it-IT" dirty="0">
                <a:latin typeface="Cambria" panose="02040503050406030204" pitchFamily="18" charset="0"/>
              </a:rPr>
              <a:t>e comprovata da fatture quietanzate o giustificata da documenti contabili aventi valore probatorio equivalente;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sostenuta nel periodo di ammissibilità: </a:t>
            </a:r>
            <a:r>
              <a:rPr lang="it-IT" dirty="0">
                <a:latin typeface="Cambria" panose="02040503050406030204" pitchFamily="18" charset="0"/>
              </a:rPr>
              <a:t>riferite ad interventi realizzati successivamente alla data di pubblicazione del presente Avviso Pubblico e quindi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non ancora sostenute</a:t>
            </a:r>
            <a:r>
              <a:rPr lang="it-IT" dirty="0">
                <a:latin typeface="Cambria" panose="02040503050406030204" pitchFamily="18" charset="0"/>
              </a:rPr>
              <a:t>;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tracciabile</a:t>
            </a:r>
            <a:r>
              <a:rPr lang="it-IT" b="1" dirty="0">
                <a:latin typeface="Cambria" panose="02040503050406030204" pitchFamily="18" charset="0"/>
              </a:rPr>
              <a:t> </a:t>
            </a:r>
            <a:r>
              <a:rPr lang="it-IT" dirty="0">
                <a:latin typeface="Cambria" panose="02040503050406030204" pitchFamily="18" charset="0"/>
              </a:rPr>
              <a:t>ovvero verificabile attraverso una corretta e completa tenuta della documentazione (</a:t>
            </a:r>
            <a:r>
              <a:rPr lang="it-IT" i="1" dirty="0">
                <a:latin typeface="Cambria" panose="02040503050406030204" pitchFamily="18" charset="0"/>
              </a:rPr>
              <a:t>conto corrente dedicato</a:t>
            </a:r>
            <a:r>
              <a:rPr lang="it-IT" dirty="0">
                <a:latin typeface="Cambria" panose="02040503050406030204" pitchFamily="18" charset="0"/>
              </a:rPr>
              <a:t>);</a:t>
            </a:r>
          </a:p>
          <a:p>
            <a:pPr lvl="0" algn="l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contabilizzata</a:t>
            </a:r>
            <a:r>
              <a:rPr lang="it-IT" dirty="0">
                <a:latin typeface="Cambria" panose="02040503050406030204" pitchFamily="18" charset="0"/>
              </a:rPr>
              <a:t>, in conformità alle disposizioni di legge ed ai principi contabili.</a:t>
            </a:r>
          </a:p>
          <a:p>
            <a:endParaRPr lang="it-IT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5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46268" y="188119"/>
            <a:ext cx="8267886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Periodo di ammissibilità delle spese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82196" y="983672"/>
            <a:ext cx="7847354" cy="3410528"/>
          </a:xfrm>
        </p:spPr>
        <p:txBody>
          <a:bodyPr/>
          <a:lstStyle/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sz="2000" dirty="0">
                <a:latin typeface="Cambria" panose="02040503050406030204" pitchFamily="18" charset="0"/>
              </a:rPr>
              <a:t>Sono ammissibili solo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le spese riferite ad interventi avviati successivamente alla data di pubblicazione del presente Avviso Pubblico.</a:t>
            </a:r>
            <a:r>
              <a:rPr lang="it-IT" sz="2000" dirty="0">
                <a:latin typeface="Cambria" panose="02040503050406030204" pitchFamily="18" charset="0"/>
              </a:rPr>
              <a:t> </a:t>
            </a:r>
          </a:p>
          <a:p>
            <a:r>
              <a:rPr lang="it-IT" sz="2000" dirty="0">
                <a:latin typeface="Cambria" panose="02040503050406030204" pitchFamily="18" charset="0"/>
              </a:rPr>
              <a:t>A tal fine si precisa che un intervento si considera avviato e quindi non ammissibile, qualora risulti già pagato, anche solo parzialmente e a qualunque titolo (es. acconto, caparra confirmatoria). </a:t>
            </a:r>
          </a:p>
          <a:p>
            <a:r>
              <a:rPr lang="it-IT" sz="2000" dirty="0">
                <a:latin typeface="Cambria" panose="02040503050406030204" pitchFamily="18" charset="0"/>
              </a:rPr>
              <a:t>Non rientrano in questa casistica le spese sostenute propedeutiche alla predisposizione del progetto, quali onorari di professionisti, purché non anteriori al 1° gennaio 2019.</a:t>
            </a:r>
          </a:p>
        </p:txBody>
      </p:sp>
    </p:spTree>
    <p:extLst>
      <p:ext uri="{BB962C8B-B14F-4D97-AF65-F5344CB8AC3E}">
        <p14:creationId xmlns:p14="http://schemas.microsoft.com/office/powerpoint/2010/main" val="406535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21522"/>
          <a:stretch/>
        </p:blipFill>
        <p:spPr>
          <a:xfrm>
            <a:off x="973606" y="1098596"/>
            <a:ext cx="6951194" cy="3295604"/>
          </a:xfrm>
          <a:prstGeom prst="rect">
            <a:avLst/>
          </a:prstGeom>
        </p:spPr>
      </p:pic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647940"/>
            <a:ext cx="2393950" cy="357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66800" y="188119"/>
            <a:ext cx="6858000" cy="709937"/>
          </a:xfrm>
        </p:spPr>
        <p:txBody>
          <a:bodyPr/>
          <a:lstStyle/>
          <a:p>
            <a:pPr>
              <a:defRPr sz="1800"/>
            </a:pPr>
            <a:r>
              <a:rPr lang="it-IT" sz="3600" b="1" dirty="0">
                <a:solidFill>
                  <a:srgbClr val="0000FF"/>
                </a:solidFill>
                <a:latin typeface="Century Gothic"/>
              </a:rPr>
              <a:t>Presentazione delle domande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874082" y="983672"/>
            <a:ext cx="7223950" cy="3410528"/>
          </a:xfrm>
        </p:spPr>
        <p:txBody>
          <a:bodyPr/>
          <a:lstStyle/>
          <a:p>
            <a:endParaRPr lang="it-IT" b="1" dirty="0">
              <a:latin typeface="Century Gothic" panose="020B0502020202020204" pitchFamily="34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  <a:p>
            <a:endParaRPr lang="it-IT" b="1" dirty="0">
              <a:latin typeface="Century Gothic" panose="020B0502020202020204" pitchFamily="34" charset="0"/>
            </a:endParaRPr>
          </a:p>
          <a:p>
            <a:r>
              <a:rPr lang="it-IT" sz="3600" b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Entro il </a:t>
            </a:r>
          </a:p>
          <a:p>
            <a:r>
              <a:rPr lang="it-IT" sz="3600" b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18 settembre 2019</a:t>
            </a:r>
          </a:p>
        </p:txBody>
      </p:sp>
    </p:spTree>
    <p:extLst>
      <p:ext uri="{BB962C8B-B14F-4D97-AF65-F5344CB8AC3E}">
        <p14:creationId xmlns:p14="http://schemas.microsoft.com/office/powerpoint/2010/main" val="37616423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BBE0E3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BBE0E3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7125</TotalTime>
  <Words>803</Words>
  <Application>Microsoft Office PowerPoint</Application>
  <PresentationFormat>Presentazione su schermo (16:9)</PresentationFormat>
  <Paragraphs>113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  <vt:variant>
        <vt:lpstr>Presentazioni personalizzate</vt:lpstr>
      </vt:variant>
      <vt:variant>
        <vt:i4>1</vt:i4>
      </vt:variant>
    </vt:vector>
  </HeadingPairs>
  <TitlesOfParts>
    <vt:vector size="24" baseType="lpstr">
      <vt:lpstr>Cambria</vt:lpstr>
      <vt:lpstr>Century Gothic</vt:lpstr>
      <vt:lpstr>Courier New</vt:lpstr>
      <vt:lpstr>Helvetica</vt:lpstr>
      <vt:lpstr>Helvetica Neue</vt:lpstr>
      <vt:lpstr>Lucida Sans Regular</vt:lpstr>
      <vt:lpstr>Times New Roman</vt:lpstr>
      <vt:lpstr>Wingdings</vt:lpstr>
      <vt:lpstr>Default</vt:lpstr>
      <vt:lpstr>Presentazione standard di PowerPoint</vt:lpstr>
      <vt:lpstr>Finalità delle misure</vt:lpstr>
      <vt:lpstr>Destinatari e area di attuazione</vt:lpstr>
      <vt:lpstr>Interventi ammissibili Mis. 1.26</vt:lpstr>
      <vt:lpstr>Interventi ammissibili Mis. 2.47</vt:lpstr>
      <vt:lpstr>Interventi ammissibili Mis. 2.47</vt:lpstr>
      <vt:lpstr>Ammissibilità della spesa</vt:lpstr>
      <vt:lpstr>Periodo di ammissibilità delle spese</vt:lpstr>
      <vt:lpstr>Presentazione delle domande</vt:lpstr>
      <vt:lpstr>Documentazione tra l’altro….</vt:lpstr>
      <vt:lpstr>Dotazione finanziaria</vt:lpstr>
      <vt:lpstr>Intensità dell’aiuto</vt:lpstr>
      <vt:lpstr>Limiti di spesa</vt:lpstr>
      <vt:lpstr>Termini</vt:lpstr>
      <vt:lpstr>Presentazione personalizzata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Lorenzo  Pizzuti</dc:creator>
  <cp:lastModifiedBy>Negretti Stella</cp:lastModifiedBy>
  <cp:revision>489</cp:revision>
  <dcterms:modified xsi:type="dcterms:W3CDTF">2019-06-26T12:59:14Z</dcterms:modified>
</cp:coreProperties>
</file>